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76" r:id="rId3"/>
    <p:sldId id="309" r:id="rId4"/>
    <p:sldId id="278" r:id="rId5"/>
    <p:sldId id="279" r:id="rId6"/>
    <p:sldId id="280" r:id="rId7"/>
    <p:sldId id="281" r:id="rId8"/>
    <p:sldId id="310" r:id="rId9"/>
    <p:sldId id="311" r:id="rId10"/>
    <p:sldId id="312" r:id="rId11"/>
    <p:sldId id="320" r:id="rId12"/>
    <p:sldId id="283" r:id="rId13"/>
    <p:sldId id="287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08" autoAdjust="0"/>
    <p:restoredTop sz="94660"/>
  </p:normalViewPr>
  <p:slideViewPr>
    <p:cSldViewPr>
      <p:cViewPr>
        <p:scale>
          <a:sx n="70" d="100"/>
          <a:sy n="70" d="100"/>
        </p:scale>
        <p:origin x="-1116" y="60"/>
      </p:cViewPr>
      <p:guideLst>
        <p:guide orient="horz" pos="214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4A074-2B8D-4A92-B136-B5850F0C5CB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7178C3-9E00-45CC-BD4D-B50B2F38F92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58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98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anose="05050102010706020507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5"/>
        </a:spcBef>
        <a:buClr>
          <a:schemeClr val="accent1"/>
        </a:buClr>
        <a:buFont typeface="Symbol" panose="05050102010706020507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jpe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1730" y="3910330"/>
            <a:ext cx="4555490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5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学生档案室</a:t>
            </a:r>
            <a:endParaRPr lang="zh-CN" altLang="en-US" sz="5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endParaRPr lang="zh-CN" altLang="en-US" sz="5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l"/>
            <a:r>
              <a:rPr lang="en-US" altLang="zh-CN" sz="5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2020</a:t>
            </a:r>
            <a:r>
              <a:rPr lang="zh-CN" altLang="en-US" sz="5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年</a:t>
            </a:r>
            <a:r>
              <a:rPr lang="en-US" altLang="zh-CN" sz="5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5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月</a:t>
            </a:r>
            <a:r>
              <a:rPr lang="en-US" altLang="zh-CN" sz="5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20</a:t>
            </a:r>
            <a:r>
              <a:rPr lang="zh-CN" altLang="en-US" sz="50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日</a:t>
            </a:r>
            <a:endParaRPr lang="zh-CN" altLang="en-US" sz="50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457200" y="1050925"/>
            <a:ext cx="8229600" cy="1604010"/>
          </a:xfrm>
        </p:spPr>
        <p:txBody>
          <a:bodyPr>
            <a:normAutofit/>
          </a:bodyPr>
          <a:lstStyle/>
          <a:p>
            <a:r>
              <a:rPr lang="en-US" altLang="zh-CN" sz="5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2020</a:t>
            </a:r>
            <a:r>
              <a:rPr lang="zh-CN" altLang="en-US" sz="5400" b="1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届研究生组档流程</a:t>
            </a:r>
            <a:endParaRPr lang="zh-CN" altLang="en-US" sz="5400" b="1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021866" y="3613543"/>
            <a:ext cx="2903931" cy="2992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5530" y="605790"/>
            <a:ext cx="7496810" cy="399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（四）党员</a:t>
            </a:r>
            <a:r>
              <a:rPr lang="zh-CN" altLang="zh-CN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材料</a:t>
            </a:r>
            <a:endParaRPr lang="en-US" altLang="zh-CN" sz="3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800" dirty="0" smtClean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1. 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凡在我校发展入党的，党员材料要按照学校组织部规定的内容进行组档。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  <a:sym typeface="+mn-ea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 </a:t>
            </a:r>
            <a:r>
              <a:rPr lang="zh-CN" altLang="en-US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所有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党员材料一律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单独封装，并加盖二级党委公章。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温馨</a:t>
            </a:r>
            <a:r>
              <a:rPr lang="zh-CN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提示：</a:t>
            </a:r>
            <a:endParaRPr lang="zh-CN" altLang="zh-CN" sz="20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所有党员材料均夹在《入党志愿书》的</a:t>
            </a:r>
            <a:r>
              <a:rPr lang="zh-CN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中间部分</a:t>
            </a:r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" name="图片 2" descr="图片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1125" y="4372610"/>
            <a:ext cx="2828925" cy="2056765"/>
          </a:xfrm>
          <a:prstGeom prst="rect">
            <a:avLst/>
          </a:prstGeom>
        </p:spPr>
      </p:pic>
      <p:pic>
        <p:nvPicPr>
          <p:cNvPr id="4" name="图片 3" descr="图片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0" y="4372610"/>
            <a:ext cx="3557270" cy="2056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810" y="1645920"/>
            <a:ext cx="8209280" cy="443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（五）</a:t>
            </a:r>
            <a:r>
              <a:rPr lang="zh-CN" altLang="zh-CN" sz="28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将以上四部分（非党员三部分）档案材料装入《河北工业大学学生档案（硕士研究生）》袋中。</a:t>
            </a:r>
            <a:endParaRPr lang="en-US" altLang="zh-CN" sz="28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800" dirty="0" smtClean="0">
              <a:solidFill>
                <a:schemeClr val="tx2"/>
              </a:solidFill>
              <a:latin typeface="华文行楷" panose="02010800040101010101" pitchFamily="2" charset="-122"/>
              <a:ea typeface="华文行楷" panose="02010800040101010101" pitchFamily="2" charset="-122"/>
            </a:endParaRPr>
          </a:p>
          <a:p>
            <a:r>
              <a:rPr lang="zh-CN" altLang="en-US" sz="2000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温馨</a:t>
            </a:r>
            <a:r>
              <a:rPr lang="zh-CN" altLang="zh-CN" sz="2000" dirty="0" smtClean="0">
                <a:solidFill>
                  <a:srgbClr val="FF0000"/>
                </a:solidFill>
                <a:latin typeface="华文仿宋" panose="02010600040101010101" pitchFamily="2" charset="-122"/>
                <a:ea typeface="华文仿宋" panose="02010600040101010101" pitchFamily="2" charset="-122"/>
              </a:rPr>
              <a:t>提示：</a:t>
            </a:r>
            <a:endParaRPr lang="zh-CN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1.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把档案袋内容填写完整</a:t>
            </a:r>
            <a:endParaRPr lang="zh-CN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  <a:sym typeface="+mn-ea"/>
            </a:endParaRPr>
          </a:p>
          <a:p>
            <a:endParaRPr lang="zh-CN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2.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凡装入档案袋中的材料均在备注栏内划 “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√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  <a:sym typeface="+mn-ea"/>
              </a:rPr>
              <a:t>”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3.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学院进行初审并签字、签日期（不允许学生签字）</a:t>
            </a:r>
            <a:endParaRPr lang="zh-CN" altLang="en-US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en-US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4.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学校进行再审并签字、签日期</a:t>
            </a:r>
            <a:endParaRPr lang="zh-CN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4" name="图片 3" descr="微信图片_2020052010425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60490" y="2818130"/>
            <a:ext cx="2387600" cy="31845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674370" y="2559050"/>
            <a:ext cx="7795260" cy="2872740"/>
          </a:xfrm>
          <a:prstGeom prst="rect">
            <a:avLst/>
          </a:prstGeom>
        </p:spPr>
        <p:txBody>
          <a:bodyPr vert="horz" lIns="0" rIns="0" bIns="0" anchor="b">
            <a:normAutofit fontScale="60000"/>
          </a:bodyPr>
          <a:lstStyle/>
          <a:p>
            <a:pPr algn="ctr">
              <a:spcBef>
                <a:spcPct val="0"/>
              </a:spcBef>
              <a:defRPr/>
            </a:pPr>
            <a:endParaRPr kumimoji="0" lang="zh-CN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kumimoji="0" lang="zh-CN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未尽事宜，请电联</a:t>
            </a:r>
            <a:r>
              <a:rPr kumimoji="0" lang="en-US" altLang="zh-CN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60435928</a:t>
            </a:r>
            <a:r>
              <a:rPr kumimoji="0" lang="zh-CN" alt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</a:rPr>
              <a:t>，廖老师、郝老师</a:t>
            </a:r>
            <a:endParaRPr kumimoji="0" lang="zh-CN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kumimoji="0" lang="zh-CN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endParaRPr kumimoji="0" lang="zh-CN" altLang="en-US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500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+mj-cs"/>
                <a:sym typeface="+mn-ea"/>
              </a:rPr>
              <a:t>谢谢！</a:t>
            </a:r>
            <a:endParaRPr kumimoji="0" lang="zh-CN" alt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j-cs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研究</a:t>
            </a:r>
            <a:r>
              <a:rPr lang="zh-CN" altLang="zh-CN" sz="3200" dirty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生档案组档一般分为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以下</a:t>
            </a:r>
            <a:r>
              <a:rPr lang="zh-CN" altLang="en-US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五</a:t>
            </a:r>
            <a:r>
              <a:rPr lang="zh-CN" altLang="zh-CN" sz="3200" dirty="0" smtClean="0"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部分</a:t>
            </a:r>
            <a:endParaRPr lang="zh-CN" altLang="en-US" sz="3200" dirty="0"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271145" y="2971800"/>
            <a:ext cx="8712835" cy="2903220"/>
          </a:xfrm>
        </p:spPr>
        <p:txBody>
          <a:bodyPr>
            <a:normAutofit lnSpcReduction="10000"/>
          </a:bodyPr>
          <a:lstStyle/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（一）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高中阶段形成的档案材料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（二）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本科阶段形成的档案</a:t>
            </a:r>
            <a:r>
              <a:rPr lang="zh-CN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材料</a:t>
            </a:r>
            <a:endParaRPr lang="en-US" altLang="zh-CN" sz="28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（三）研究生阶段形成的档案材料</a:t>
            </a:r>
            <a:endParaRPr lang="zh-CN" altLang="en-US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（四）党员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材料</a:t>
            </a:r>
            <a:endParaRPr lang="zh-CN" altLang="zh-CN" sz="28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（五）装入</a:t>
            </a:r>
            <a:r>
              <a:rPr lang="zh-CN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《河北工业大学学生档案（硕士研究生）》袋，密封并加盖公章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357158" y="685367"/>
            <a:ext cx="6874345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（一）</a:t>
            </a:r>
            <a:r>
              <a:rPr lang="zh-CN" altLang="zh-CN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高中</a:t>
            </a:r>
            <a:r>
              <a:rPr lang="zh-CN" altLang="zh-CN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阶段形成的档案材料包括</a:t>
            </a:r>
            <a:r>
              <a:rPr lang="en-US" altLang="zh-CN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en-US" altLang="zh-CN" sz="3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dirty="0" smtClean="0"/>
          </a:p>
          <a:p>
            <a:r>
              <a:rPr lang="en-US" altLang="zh-CN" dirty="0" smtClean="0"/>
              <a:t>         </a:t>
            </a:r>
            <a:endParaRPr lang="en-US" altLang="zh-CN" dirty="0" smtClean="0"/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1.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高中学籍 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 smtClean="0"/>
              <a:t>           </a:t>
            </a:r>
            <a:endParaRPr lang="en-US" altLang="zh-CN" dirty="0" smtClean="0"/>
          </a:p>
          <a:p>
            <a:r>
              <a:rPr lang="en-US" altLang="zh-CN" dirty="0" smtClean="0"/>
              <a:t>           </a:t>
            </a:r>
            <a:endParaRPr lang="en-US" altLang="zh-CN" dirty="0" smtClean="0"/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2.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入团志愿书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 smtClean="0"/>
              <a:t>         </a:t>
            </a:r>
            <a:endParaRPr lang="en-US" altLang="zh-CN" dirty="0" smtClean="0"/>
          </a:p>
          <a:p>
            <a:r>
              <a:rPr lang="en-US" altLang="zh-CN" dirty="0" smtClean="0"/>
              <a:t>           </a:t>
            </a:r>
            <a:endParaRPr lang="en-US" altLang="zh-CN" dirty="0" smtClean="0"/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3.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高考报名表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4.高中阶段带来的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   其他材料一并放入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zh-CN" dirty="0" smtClean="0"/>
          </a:p>
          <a:p>
            <a:endParaRPr lang="zh-CN" altLang="en-US" dirty="0"/>
          </a:p>
        </p:txBody>
      </p:sp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30370" y="1285240"/>
            <a:ext cx="1840230" cy="2286635"/>
          </a:xfrm>
          <a:prstGeom prst="rect">
            <a:avLst/>
          </a:prstGeom>
        </p:spPr>
      </p:pic>
      <p:pic>
        <p:nvPicPr>
          <p:cNvPr id="3" name="图片 2" descr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3815" y="1285240"/>
            <a:ext cx="1762125" cy="2382520"/>
          </a:xfrm>
          <a:prstGeom prst="rect">
            <a:avLst/>
          </a:prstGeom>
        </p:spPr>
      </p:pic>
      <p:pic>
        <p:nvPicPr>
          <p:cNvPr id="4" name="图片 3" descr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370" y="3771265"/>
            <a:ext cx="1840865" cy="2344420"/>
          </a:xfrm>
          <a:prstGeom prst="rect">
            <a:avLst/>
          </a:prstGeom>
        </p:spPr>
      </p:pic>
      <p:pic>
        <p:nvPicPr>
          <p:cNvPr id="5" name="图片 4" descr="微信图片_2020052116250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3815" y="3885565"/>
            <a:ext cx="1858645" cy="2230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699388"/>
            <a:ext cx="740031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（二）</a:t>
            </a:r>
            <a:r>
              <a:rPr lang="zh-CN" altLang="zh-CN" sz="32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本科</a:t>
            </a:r>
            <a:r>
              <a:rPr lang="zh-CN" altLang="zh-CN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阶段形成的档案材料包括</a:t>
            </a:r>
            <a:r>
              <a:rPr lang="en-US" altLang="zh-CN" sz="3200" dirty="0" smtClean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</a:t>
            </a:r>
            <a:endParaRPr lang="zh-CN" altLang="zh-CN" sz="3200" dirty="0" smtClean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1.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学生登记表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 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2.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成绩单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3.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学位决定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    4.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毕业生登记表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3" name="图片 2" descr="图片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7120" y="1336675"/>
            <a:ext cx="2804160" cy="2103120"/>
          </a:xfrm>
          <a:prstGeom prst="rect">
            <a:avLst/>
          </a:prstGeom>
        </p:spPr>
      </p:pic>
      <p:pic>
        <p:nvPicPr>
          <p:cNvPr id="4" name="图片 3" descr="图片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605" y="3601720"/>
            <a:ext cx="2860675" cy="2329815"/>
          </a:xfrm>
          <a:prstGeom prst="rect">
            <a:avLst/>
          </a:prstGeom>
        </p:spPr>
      </p:pic>
      <p:pic>
        <p:nvPicPr>
          <p:cNvPr id="5" name="图片 4" descr="图片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4160" y="1336675"/>
            <a:ext cx="1887855" cy="2072640"/>
          </a:xfrm>
          <a:prstGeom prst="rect">
            <a:avLst/>
          </a:prstGeom>
        </p:spPr>
      </p:pic>
      <p:pic>
        <p:nvPicPr>
          <p:cNvPr id="6" name="图片 5" descr="图片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160" y="3620770"/>
            <a:ext cx="1888490" cy="231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353342"/>
            <a:ext cx="8643998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</a:t>
            </a:r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5.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奖惩材料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6.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其它归档材料</a:t>
            </a:r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      7.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毕业生</a:t>
            </a:r>
            <a:r>
              <a:rPr lang="zh-CN" altLang="zh-CN" sz="24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就业通知书</a:t>
            </a:r>
            <a:endParaRPr lang="en-US" altLang="zh-CN" sz="24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dirty="0" smtClean="0"/>
          </a:p>
          <a:p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本科阶段形成的档案材料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8105" y="1352550"/>
            <a:ext cx="4622165" cy="3538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762" y="1071947"/>
            <a:ext cx="678642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r>
              <a:rPr lang="zh-CN" altLang="en-US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温馨</a:t>
            </a:r>
            <a:r>
              <a:rPr lang="zh-CN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提示：</a:t>
            </a:r>
            <a:endParaRPr lang="en-US" altLang="zh-CN" sz="2000" dirty="0" smtClean="0">
              <a:solidFill>
                <a:srgbClr val="FF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《毕业生登记表》内各项内容均需填全</a:t>
            </a:r>
            <a:r>
              <a:rPr lang="zh-CN" altLang="en-US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加盖学院党委公章</a:t>
            </a:r>
            <a:r>
              <a:rPr lang="zh-CN" altLang="en-US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（学校组织意见）</a:t>
            </a:r>
            <a:r>
              <a:rPr lang="zh-CN" altLang="zh-CN" sz="20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en-US" altLang="zh-CN" sz="2000" b="1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2.</a:t>
            </a:r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将以上材料夹在《高等学校毕业生登记表》的</a:t>
            </a:r>
            <a:r>
              <a:rPr lang="zh-CN" altLang="zh-CN" sz="2000" dirty="0" smtClean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中间部分</a:t>
            </a:r>
            <a:r>
              <a:rPr lang="zh-CN" altLang="zh-CN" sz="20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  <a:endParaRPr lang="zh-CN" altLang="zh-CN" sz="2000" dirty="0" smtClean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0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67000" y="6072206"/>
            <a:ext cx="3352800" cy="365125"/>
          </a:xfrm>
        </p:spPr>
        <p:txBody>
          <a:bodyPr/>
          <a:lstStyle/>
          <a:p>
            <a:pPr algn="ctr"/>
            <a:r>
              <a:rPr lang="zh-CN" altLang="en-US" dirty="0" smtClean="0">
                <a:solidFill>
                  <a:prstClr val="black">
                    <a:tint val="75000"/>
                  </a:prstClr>
                </a:solidFill>
              </a:rPr>
              <a:t>本科阶段形成的档案材料</a:t>
            </a:r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图片 2" descr="图片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2195" y="3595370"/>
            <a:ext cx="3099435" cy="2241550"/>
          </a:xfrm>
          <a:prstGeom prst="rect">
            <a:avLst/>
          </a:prstGeom>
        </p:spPr>
      </p:pic>
      <p:pic>
        <p:nvPicPr>
          <p:cNvPr id="4" name="图片 3" descr="图片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145" y="3596005"/>
            <a:ext cx="3236595" cy="2240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9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zh-CN" altLang="en-US" sz="32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（三）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研究生</a:t>
            </a:r>
            <a:r>
              <a:rPr lang="zh-CN" altLang="en-US" sz="3200" dirty="0">
                <a:solidFill>
                  <a:schemeClr val="tx2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+mn-cs"/>
              </a:rPr>
              <a:t>阶段形成的档案材料包括：</a:t>
            </a:r>
            <a:endParaRPr lang="zh-CN" altLang="en-US" sz="3200" dirty="0">
              <a:solidFill>
                <a:schemeClr val="tx2"/>
              </a:solidFill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4294967295"/>
          </p:nvPr>
        </p:nvSpPr>
        <p:spPr>
          <a:xfrm>
            <a:off x="1506855" y="1670685"/>
            <a:ext cx="6130925" cy="13716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sz="2800" dirty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硕士研究</a:t>
            </a:r>
            <a:r>
              <a:rPr lang="zh-CN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生登记表           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硕士研究生</a:t>
            </a:r>
            <a:r>
              <a:rPr lang="zh-CN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成绩单</a:t>
            </a:r>
            <a:endParaRPr lang="zh-CN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2" name="图片 1" descr="图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910" y="2443480"/>
            <a:ext cx="3090545" cy="4126865"/>
          </a:xfrm>
          <a:prstGeom prst="rect">
            <a:avLst/>
          </a:prstGeom>
        </p:spPr>
      </p:pic>
      <p:pic>
        <p:nvPicPr>
          <p:cNvPr id="3" name="图片 2" descr="图片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460" y="2443480"/>
            <a:ext cx="3090545" cy="41268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4294967295"/>
          </p:nvPr>
        </p:nvSpPr>
        <p:spPr>
          <a:xfrm>
            <a:off x="1475740" y="1410970"/>
            <a:ext cx="6412865" cy="1223645"/>
          </a:xfrm>
        </p:spPr>
        <p:txBody>
          <a:bodyPr>
            <a:normAutofit lnSpcReduction="20000"/>
          </a:bodyPr>
          <a:lstStyle/>
          <a:p>
            <a:pPr marL="0" indent="0">
              <a:buNone/>
            </a:pP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3.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硕士</a:t>
            </a:r>
            <a:r>
              <a:rPr lang="zh-CN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学位授予决定           </a:t>
            </a:r>
            <a:r>
              <a:rPr lang="en-US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4.</a:t>
            </a:r>
            <a:r>
              <a:rPr lang="zh-CN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毕业</a:t>
            </a:r>
            <a:r>
              <a:rPr lang="zh-CN" altLang="en-US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研究</a:t>
            </a:r>
            <a:r>
              <a:rPr lang="zh-CN" altLang="zh-CN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生登记表</a:t>
            </a: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0" indent="0">
              <a:buNone/>
            </a:pPr>
            <a:endParaRPr lang="en-US" altLang="zh-CN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dirty="0"/>
          </a:p>
        </p:txBody>
      </p:sp>
      <p:pic>
        <p:nvPicPr>
          <p:cNvPr id="2" name="图片 1" descr="图片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11605" y="1967865"/>
            <a:ext cx="3291840" cy="4389120"/>
          </a:xfrm>
          <a:prstGeom prst="rect">
            <a:avLst/>
          </a:prstGeom>
        </p:spPr>
      </p:pic>
      <p:pic>
        <p:nvPicPr>
          <p:cNvPr id="4" name="图片 3" descr="图片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805" y="1967865"/>
            <a:ext cx="3291840" cy="4389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060065" y="1247140"/>
            <a:ext cx="322516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5. 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研究生录取登记表</a:t>
            </a:r>
            <a:endParaRPr lang="zh-CN" altLang="en-US" sz="2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2" name="图片 1" descr="图片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8775" y="1826260"/>
            <a:ext cx="3346450" cy="44621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858</Words>
  <Application>WPS 演示</Application>
  <PresentationFormat>全屏显示(4:3)</PresentationFormat>
  <Paragraphs>113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宋体</vt:lpstr>
      <vt:lpstr>Wingdings</vt:lpstr>
      <vt:lpstr>Symbol</vt:lpstr>
      <vt:lpstr>华文楷体</vt:lpstr>
      <vt:lpstr>华文仿宋</vt:lpstr>
      <vt:lpstr>华文行楷</vt:lpstr>
      <vt:lpstr>Candara</vt:lpstr>
      <vt:lpstr>微软雅黑</vt:lpstr>
      <vt:lpstr>Arial Unicode MS</vt:lpstr>
      <vt:lpstr>华文新魏</vt:lpstr>
      <vt:lpstr>Calibri</vt:lpstr>
      <vt:lpstr>波形</vt:lpstr>
      <vt:lpstr>2020届研究生组档流程</vt:lpstr>
      <vt:lpstr>研究生档案组档一般分为以下五部分</vt:lpstr>
      <vt:lpstr>PowerPoint 演示文稿</vt:lpstr>
      <vt:lpstr>PowerPoint 演示文稿</vt:lpstr>
      <vt:lpstr>PowerPoint 演示文稿</vt:lpstr>
      <vt:lpstr>PowerPoint 演示文稿</vt:lpstr>
      <vt:lpstr>（三）研究生阶段形成的档案材料包括：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2019年毕业生走档流程</dc:title>
  <dc:creator>USER</dc:creator>
  <cp:lastModifiedBy>USER</cp:lastModifiedBy>
  <cp:revision>171</cp:revision>
  <dcterms:created xsi:type="dcterms:W3CDTF">2019-05-07T07:07:00Z</dcterms:created>
  <dcterms:modified xsi:type="dcterms:W3CDTF">2020-05-21T09:18:20Z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